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63" r:id="rId11"/>
    <p:sldId id="259" r:id="rId12"/>
    <p:sldId id="257" r:id="rId13"/>
    <p:sldId id="261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AA27323-36A0-4458-8836-D07E20A3D10A}" type="datetimeFigureOut">
              <a:rPr lang="en-US" smtClean="0"/>
              <a:pPr/>
              <a:t>8/6/2014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B798573-A5E4-43D1-8966-B6AC80379E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Database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Class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/>
              <a:t>Customer Order Form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2743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Extended</a:t>
                      </a:r>
                      <a:r>
                        <a:rPr lang="en-US" baseline="0" dirty="0" smtClean="0"/>
                        <a:t> Price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Thingie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20.65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What’s 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144.50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Whappo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89.70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254.85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13716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Order No: 1234</a:t>
            </a:r>
          </a:p>
          <a:p>
            <a:r>
              <a:rPr lang="en-US" sz="2400" dirty="0" smtClean="0"/>
              <a:t>Date: 17 Apr, 2010</a:t>
            </a:r>
          </a:p>
          <a:p>
            <a:r>
              <a:rPr lang="en-US" sz="2400" dirty="0" smtClean="0"/>
              <a:t>Customer: John Doe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5181600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an example paper form that a customer would use.</a:t>
            </a:r>
          </a:p>
          <a:p>
            <a:r>
              <a:rPr lang="en-US" dirty="0" smtClean="0"/>
              <a:t>Next, the database schema that someone designed …</a:t>
            </a:r>
          </a:p>
        </p:txBody>
      </p:sp>
    </p:spTree>
    <p:extLst>
      <p:ext uri="{BB962C8B-B14F-4D97-AF65-F5344CB8AC3E}">
        <p14:creationId xmlns="" xmlns:p14="http://schemas.microsoft.com/office/powerpoint/2010/main" val="383881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Database – Single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5240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OrderNo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Customer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 Apr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 Doe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Thingie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What’s It</a:t>
                      </a:r>
                    </a:p>
                    <a:p>
                      <a:r>
                        <a:rPr lang="en-US" dirty="0" err="1" smtClean="0"/>
                        <a:t>Whappo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2.95</a:t>
                      </a:r>
                    </a:p>
                    <a:p>
                      <a:r>
                        <a:rPr lang="en-US" dirty="0" smtClean="0"/>
                        <a:t>8.50</a:t>
                      </a:r>
                    </a:p>
                    <a:p>
                      <a:r>
                        <a:rPr lang="en-US" dirty="0" smtClean="0"/>
                        <a:t>14.95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</a:p>
                    <a:p>
                      <a:r>
                        <a:rPr lang="en-US" dirty="0" smtClean="0"/>
                        <a:t>17</a:t>
                      </a:r>
                    </a:p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1919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Apr 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Jane</a:t>
                      </a:r>
                      <a:r>
                        <a:rPr lang="en-US" baseline="0" dirty="0" smtClean="0"/>
                        <a:t> Doe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Thingie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Platie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2.95</a:t>
                      </a:r>
                    </a:p>
                    <a:p>
                      <a:r>
                        <a:rPr lang="en-US" dirty="0" smtClean="0"/>
                        <a:t>17.50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</a:p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P1313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May 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Bill Roe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What’s It</a:t>
                      </a:r>
                    </a:p>
                    <a:p>
                      <a:r>
                        <a:rPr lang="en-US" dirty="0" err="1" smtClean="0"/>
                        <a:t>DoHickey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8.75</a:t>
                      </a:r>
                    </a:p>
                    <a:p>
                      <a:r>
                        <a:rPr lang="en-US" dirty="0" smtClean="0"/>
                        <a:t>9.95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</a:p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4267200"/>
            <a:ext cx="807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Questions:</a:t>
            </a:r>
          </a:p>
          <a:p>
            <a:pPr>
              <a:buFontTx/>
              <a:buChar char="-"/>
            </a:pPr>
            <a:r>
              <a:rPr lang="en-US" dirty="0" smtClean="0"/>
              <a:t> What issues do you see with this database?</a:t>
            </a:r>
          </a:p>
          <a:p>
            <a:pPr>
              <a:buFontTx/>
              <a:buChar char="-"/>
            </a:pPr>
            <a:r>
              <a:rPr lang="en-US" dirty="0" smtClean="0"/>
              <a:t> What solutions exist to solve those issues?</a:t>
            </a:r>
          </a:p>
          <a:p>
            <a:endParaRPr lang="en-US" dirty="0"/>
          </a:p>
          <a:p>
            <a:r>
              <a:rPr lang="en-US" b="1" dirty="0" smtClean="0"/>
              <a:t>Activity:</a:t>
            </a:r>
          </a:p>
          <a:p>
            <a:pPr>
              <a:buFontTx/>
              <a:buChar char="-"/>
            </a:pPr>
            <a:r>
              <a:rPr lang="en-US" dirty="0" smtClean="0"/>
              <a:t> Redesign this database to eliminate the problems, then identify the Normal Form.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Identify Candidate, Primary Keys, and foreign keys.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Object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1600200"/>
            <a:ext cx="5410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Customer can place many orders.</a:t>
            </a:r>
          </a:p>
          <a:p>
            <a:r>
              <a:rPr lang="en-US" dirty="0" smtClean="0"/>
              <a:t>Each Order can be for many items.</a:t>
            </a:r>
          </a:p>
          <a:p>
            <a:r>
              <a:rPr lang="en-US" dirty="0" smtClean="0"/>
              <a:t>Each Item could also appear on many Orders.</a:t>
            </a:r>
          </a:p>
          <a:p>
            <a:r>
              <a:rPr lang="en-US" dirty="0" smtClean="0"/>
              <a:t>SOM is good at showing data from a user’s perspective (like an order form).</a:t>
            </a:r>
          </a:p>
          <a:p>
            <a:r>
              <a:rPr lang="en-US" dirty="0" smtClean="0"/>
              <a:t>SOM is good for clarifying initial customer requirements.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362200" cy="4545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Chen ERD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7622583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38200" y="3844222"/>
            <a:ext cx="5638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shows the relationships between the entities:</a:t>
            </a:r>
            <a:br>
              <a:rPr lang="en-US" dirty="0" smtClean="0"/>
            </a:br>
            <a:r>
              <a:rPr lang="en-US" dirty="0" smtClean="0"/>
              <a:t>- Customer</a:t>
            </a:r>
            <a:br>
              <a:rPr lang="en-US" dirty="0" smtClean="0"/>
            </a:br>
            <a:r>
              <a:rPr lang="en-US" dirty="0" smtClean="0"/>
              <a:t>- Order</a:t>
            </a:r>
            <a:br>
              <a:rPr lang="en-US" dirty="0" smtClean="0"/>
            </a:br>
            <a:r>
              <a:rPr lang="en-US" dirty="0" smtClean="0"/>
              <a:t>- Items in Inventory</a:t>
            </a:r>
          </a:p>
          <a:p>
            <a:endParaRPr lang="en-US" dirty="0"/>
          </a:p>
          <a:p>
            <a:r>
              <a:rPr lang="en-US" b="1" dirty="0" smtClean="0"/>
              <a:t>Activity: </a:t>
            </a:r>
            <a:r>
              <a:rPr lang="en-US" dirty="0" smtClean="0"/>
              <a:t>Design the Crow’s Foot ERD for the tables required to implement this ERD.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 ERD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7683174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50292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Questions:</a:t>
            </a:r>
          </a:p>
          <a:p>
            <a:pPr>
              <a:buFontTx/>
              <a:buChar char="-"/>
            </a:pPr>
            <a:r>
              <a:rPr lang="en-US" dirty="0" smtClean="0"/>
              <a:t> What is the Normal Form of this schema?</a:t>
            </a:r>
          </a:p>
          <a:p>
            <a:pPr>
              <a:buFontTx/>
              <a:buChar char="-"/>
            </a:pPr>
            <a:r>
              <a:rPr lang="en-US" dirty="0" smtClean="0"/>
              <a:t> Where has this been de-normalized? Why?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What happens if I later delete an Item from the Item table?</a:t>
            </a:r>
          </a:p>
          <a:p>
            <a:pPr>
              <a:buFontTx/>
              <a:buChar char="-"/>
            </a:pPr>
            <a:r>
              <a:rPr lang="en-US" dirty="0"/>
              <a:t> </a:t>
            </a:r>
            <a:r>
              <a:rPr lang="en-US" dirty="0" smtClean="0"/>
              <a:t>What are some possible solutions to the problem of deleting an Item?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Each of my CD’s has the following data that I want to record in my database:</a:t>
            </a:r>
          </a:p>
          <a:p>
            <a:pPr lvl="1"/>
            <a:r>
              <a:rPr lang="en-US" sz="2400" dirty="0" smtClean="0"/>
              <a:t>Title</a:t>
            </a:r>
          </a:p>
          <a:p>
            <a:pPr lvl="1"/>
            <a:r>
              <a:rPr lang="en-US" sz="2400" dirty="0" smtClean="0"/>
              <a:t>Composer</a:t>
            </a:r>
          </a:p>
          <a:p>
            <a:pPr lvl="1"/>
            <a:r>
              <a:rPr lang="en-US" sz="2400" dirty="0" smtClean="0"/>
              <a:t>Performer</a:t>
            </a:r>
          </a:p>
          <a:p>
            <a:pPr lvl="1"/>
            <a:r>
              <a:rPr lang="en-US" sz="2400" dirty="0" smtClean="0"/>
              <a:t>Genre</a:t>
            </a:r>
          </a:p>
          <a:p>
            <a:pPr lvl="1"/>
            <a:r>
              <a:rPr lang="en-US" sz="2400" dirty="0" smtClean="0"/>
              <a:t>Tracks (songs), with duration of each track.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4044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/>
          <a:lstStyle/>
          <a:p>
            <a:r>
              <a:rPr lang="en-US" dirty="0" smtClean="0"/>
              <a:t>CD Database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1755240"/>
              </p:ext>
            </p:extLst>
          </p:nvPr>
        </p:nvGraphicFramePr>
        <p:xfrm>
          <a:off x="457200" y="1905000"/>
          <a:ext cx="8229600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181100"/>
                <a:gridCol w="1371600"/>
                <a:gridCol w="1371600"/>
                <a:gridCol w="1790700"/>
                <a:gridCol w="9525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Title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Composer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Performer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Genre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Symphony 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Brahms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Chicago Symphony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Classical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1st</a:t>
                      </a:r>
                      <a:r>
                        <a:rPr lang="en-US" sz="1600" baseline="0" dirty="0" smtClean="0"/>
                        <a:t> movement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20:03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Symphony 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Brahms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Chicago Symphony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Classical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2nd movement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9:07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Symphony 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Brahms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Chicago Symphony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Classical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</a:t>
                      </a:r>
                      <a:r>
                        <a:rPr lang="en-US" sz="1600" baseline="30000" dirty="0" smtClean="0"/>
                        <a:t>rd</a:t>
                      </a:r>
                      <a:r>
                        <a:rPr lang="en-US" sz="1600" baseline="0" dirty="0" smtClean="0"/>
                        <a:t> movement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5:01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Symphony #2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Brahms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Chicago Symphony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Classical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4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baseline="0" dirty="0" smtClean="0"/>
                        <a:t> movement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9:01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Wings of Sound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Chemistry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Chemistry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Paradise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5:54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Wings of Sound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Chemistry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Chemistry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Moonlight</a:t>
                      </a:r>
                      <a:r>
                        <a:rPr lang="en-US" sz="1600" baseline="0" dirty="0" smtClean="0"/>
                        <a:t> Serenade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3:33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400" y="1307068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an example of how it could be designed…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0200" y="5943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anomalies exist? How can they be resolved?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Object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67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tables:</a:t>
            </a:r>
            <a:br>
              <a:rPr lang="en-US" sz="2800" dirty="0" smtClean="0"/>
            </a:br>
            <a:r>
              <a:rPr lang="en-US" sz="2800" dirty="0" smtClean="0"/>
              <a:t>CD</a:t>
            </a:r>
            <a:br>
              <a:rPr lang="en-US" sz="2800" dirty="0" smtClean="0"/>
            </a:br>
            <a:r>
              <a:rPr lang="en-US" sz="2800" dirty="0" smtClean="0"/>
              <a:t>Track</a:t>
            </a:r>
          </a:p>
          <a:p>
            <a:r>
              <a:rPr lang="en-US" sz="2800" dirty="0" smtClean="0"/>
              <a:t>One to Many relationship</a:t>
            </a:r>
            <a:br>
              <a:rPr lang="en-US" sz="2800" dirty="0" smtClean="0"/>
            </a:br>
            <a:r>
              <a:rPr lang="en-US" sz="2800" dirty="0" smtClean="0"/>
              <a:t>one CD has 1 or more Tracks</a:t>
            </a:r>
          </a:p>
          <a:p>
            <a:r>
              <a:rPr lang="en-US" sz="2800" dirty="0" smtClean="0"/>
              <a:t>Each track has a duration.</a:t>
            </a:r>
          </a:p>
          <a:p>
            <a:r>
              <a:rPr lang="en-US" sz="2800" dirty="0" smtClean="0"/>
              <a:t>Are the any other anomalies that exist? If so, how could they be resolved?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480" y="1828800"/>
            <a:ext cx="187624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7281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Crow’s Foot 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5200"/>
            <a:ext cx="8001000" cy="2620963"/>
          </a:xfrm>
        </p:spPr>
        <p:txBody>
          <a:bodyPr/>
          <a:lstStyle/>
          <a:p>
            <a:r>
              <a:rPr lang="en-US" dirty="0" smtClean="0"/>
              <a:t>What are the Primary Keys?</a:t>
            </a:r>
          </a:p>
          <a:p>
            <a:r>
              <a:rPr lang="en-US" dirty="0" smtClean="0"/>
              <a:t>What are the Foreign Keys?</a:t>
            </a:r>
          </a:p>
          <a:p>
            <a:r>
              <a:rPr lang="en-US" dirty="0" smtClean="0"/>
              <a:t>Is this a Weak or Strong relationship? Explain.</a:t>
            </a:r>
          </a:p>
          <a:p>
            <a:r>
              <a:rPr lang="en-US" dirty="0" smtClean="0"/>
              <a:t>What anomalies may still exist? Explain.</a:t>
            </a:r>
          </a:p>
          <a:p>
            <a:r>
              <a:rPr lang="en-US" dirty="0" smtClean="0"/>
              <a:t>If anomalies still exist, how would you resolve them?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676399"/>
            <a:ext cx="4724400" cy="1753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 Rental Database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1431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142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Movies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 Wyatt – 123 XYZ Street – Star Wars – due 14 June 2014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Anna Wyatt – 123 XYZ Street – Twilight – due 18 June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John Wyatt – 123 XYZ Street – Conan the Barbarian – due 12 June 2014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4400" y="3886200"/>
            <a:ext cx="693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to our original, No Normal Form, movie rental database…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 DB in 3</a:t>
            </a:r>
            <a:r>
              <a:rPr lang="en-US" baseline="30000" dirty="0" smtClean="0"/>
              <a:t>rd</a:t>
            </a:r>
            <a:r>
              <a:rPr lang="en-US" dirty="0" smtClean="0"/>
              <a:t> Normal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066800"/>
          </a:xfrm>
        </p:spPr>
        <p:txBody>
          <a:bodyPr/>
          <a:lstStyle/>
          <a:p>
            <a:r>
              <a:rPr lang="en-US" dirty="0" smtClean="0"/>
              <a:t>Activity: Design the tables for this relationship.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048000"/>
            <a:ext cx="700347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Normal Form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925" y="1828800"/>
            <a:ext cx="74374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44196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Rental association table handles the Many-to-Many relationship.</a:t>
            </a:r>
          </a:p>
          <a:p>
            <a:endParaRPr lang="en-US" dirty="0" smtClean="0"/>
          </a:p>
          <a:p>
            <a:r>
              <a:rPr lang="en-US" dirty="0" smtClean="0"/>
              <a:t>Question: What improvements could be made?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Movie 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r>
              <a:rPr lang="en-US" dirty="0" smtClean="0"/>
              <a:t>Primary keys are now surrogate keys.</a:t>
            </a:r>
          </a:p>
          <a:p>
            <a:r>
              <a:rPr lang="en-US" dirty="0" smtClean="0"/>
              <a:t>Allows multiple people and movies with the same name.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04426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333</TotalTime>
  <Words>564</Words>
  <Application>Microsoft Office PowerPoint</Application>
  <PresentationFormat>On-screen Show (4:3)</PresentationFormat>
  <Paragraphs>164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Executive</vt:lpstr>
      <vt:lpstr>Database Analysis</vt:lpstr>
      <vt:lpstr>CD Database</vt:lpstr>
      <vt:lpstr>CD Database</vt:lpstr>
      <vt:lpstr>Semantic Object Model</vt:lpstr>
      <vt:lpstr>Crow’s Foot ERD</vt:lpstr>
      <vt:lpstr>Movie Rental Database</vt:lpstr>
      <vt:lpstr>Movie DB in 3rd Normal Form</vt:lpstr>
      <vt:lpstr>3rd Normal Form</vt:lpstr>
      <vt:lpstr>Revised Movie DB</vt:lpstr>
      <vt:lpstr>Customer Order Form</vt:lpstr>
      <vt:lpstr>Example Database – Single Table</vt:lpstr>
      <vt:lpstr>Semantic Object Model</vt:lpstr>
      <vt:lpstr>Chen ERD</vt:lpstr>
      <vt:lpstr>Crow’s Foot ERD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Analysis</dc:title>
  <dc:creator>john.wyatt</dc:creator>
  <cp:lastModifiedBy>John</cp:lastModifiedBy>
  <cp:revision>38</cp:revision>
  <dcterms:created xsi:type="dcterms:W3CDTF">2014-07-22T00:01:59Z</dcterms:created>
  <dcterms:modified xsi:type="dcterms:W3CDTF">2014-08-06T22:53:04Z</dcterms:modified>
</cp:coreProperties>
</file>